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7" r:id="rId3"/>
    <p:sldId id="260" r:id="rId4"/>
    <p:sldId id="261" r:id="rId5"/>
    <p:sldId id="262" r:id="rId6"/>
    <p:sldId id="263" r:id="rId7"/>
    <p:sldId id="259" r:id="rId8"/>
    <p:sldId id="258" r:id="rId9"/>
    <p:sldId id="257" r:id="rId10"/>
    <p:sldId id="264" r:id="rId11"/>
    <p:sldId id="265" r:id="rId12"/>
    <p:sldId id="266" r:id="rId13"/>
    <p:sldId id="267" r:id="rId14"/>
    <p:sldId id="268" r:id="rId15"/>
    <p:sldId id="270" r:id="rId16"/>
    <p:sldId id="271" r:id="rId17"/>
    <p:sldId id="272" r:id="rId18"/>
    <p:sldId id="273" r:id="rId19"/>
    <p:sldId id="274"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43"/>
    <p:restoredTop sz="94704"/>
  </p:normalViewPr>
  <p:slideViewPr>
    <p:cSldViewPr snapToGrid="0" snapToObjects="1">
      <p:cViewPr varScale="1">
        <p:scale>
          <a:sx n="191" d="100"/>
          <a:sy n="191" d="100"/>
        </p:scale>
        <p:origin x="11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4T10:30:41.6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82,'80'-1,"1"1,16-1,3-1,-29 1,2 0,2 0,13-1,3 1,-1 0,-5-1,-2 1,2 0,5 0,1 0,-1 0,-1 1,0-1,-1 1,-3-1,-1 0,0 1,2-1,0 1,1-1,7-2,2 0,-2 0,-5 1,-1-1,2 0,-14 0,3-1,0 0,-3 0,12 0,-3 1,0-1,-2 1,0-1,-3 1,15 1,-7 1,-23 0,-6 0,34 1,-16 0,-3 0,-24 0,2 0,0 0,1 0,10 0,0 0,-1 1,-3-1,-5 0,-2 1,30 0,-16 0,-16-1,21 2,27-2,-36 1,3 0,6-1,0 1,-13-1,-4 0,22 1,-40-1,-26 0,-9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4T10:33:20.732"/>
    </inkml:context>
    <inkml:brush xml:id="br0">
      <inkml:brushProperty name="width" value="0.05" units="cm"/>
      <inkml:brushProperty name="height" value="0.05" units="cm"/>
      <inkml:brushProperty name="color" value="#E71224"/>
    </inkml:brush>
  </inkml:definitions>
  <inkml:trace contextRef="#ctx0" brushRef="#br0">0 15 24575,'98'-2'0,"-1"1"0,1-1 0,-6 0 0,-3 0 0,-16 1 0,-3-1 0,2 1 0,-10 0 0,-17 1 0,-15 0 0,-13 0 0,-4 0 0,23 0 0,22 0 0,27 0 0,2 0 0,-14 1 0,-12-1 0,-12 1 0,0 0 0,-8-1 0,5 1 0,-5 0 0,1-1 0,-6 1 0,-5-1 0,0 1 0,5-1 0,4 1 0,22-1 0,11 0 0,20-2 0,-5 2 0,-11-1 0,-14 1 0,-6 0 0,-9 0 0,7 0 0,-6 0 0,7 1 0,5 0 0,4 0 0,6 2 0,2-2 0,-5 0 0,-11 1 0,-5-2 0,-9 1 0,4-1 0,0 0 0,1 0 0,3 0 0,3 0 0,-2 0 0,5 0 0,-10 0 0,2 0 0,-9 1 0,3-1 0,0 2 0,7-2 0,-5 1 0,8 0 0,-8 0 0,8 0 0,2 1 0,4-1 0,8 1 0,3-2 0,-1 1 0,11-1 0,6 0 0,9 0 0,-43 0 0,-1 0 0,42 0 0,-1 1 0,-11 0 0,-1 1 0,-8-1 0,9 0 0,-7 0 0,3 3 0,-4 1 0,-2 1 0,2 0 0,7-1 0,-6-2 0,17-2 0,0 0 0,-40 0 0,1-2 0,46 0 0,-3 1 0,-14-1 0,3 1 0,-15 0 0,18-1 0,-2 0 0,-33 1 0,3-1 0,4 1 0,2 0 0,1 0 0,0 0 0,1 0 0,0-1 0,0 0 0,-2 0 0,-5 0 0,-3-1 0,35 1 0,-13 0 0,-23 0 0,4-1 0,1-1 0,4 1 0,1-2 0,-7 2-6784,-3 0 6784,0 1 0,-2-1 0,-1 1 0,-12 0 0,-8 0 0,-9-1 0,-6 1 1696,-5 0 0,-6 0 0,-2 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CCD1C-86AF-E14D-8837-C825DBA680C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A78341D-0B78-5F40-92BD-089E5D7E4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61C7B53-F36D-5B4D-86C6-46440735B6CB}"/>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5" name="Segnaposto piè di pagina 4">
            <a:extLst>
              <a:ext uri="{FF2B5EF4-FFF2-40B4-BE49-F238E27FC236}">
                <a16:creationId xmlns:a16="http://schemas.microsoft.com/office/drawing/2014/main" id="{1BFA9F06-610C-A144-BC76-B13F1ECAA0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332CEE-6E13-114A-A2D2-F1F2A9D03E04}"/>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329349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C6846B-6EE8-8E41-94D9-90D32E9448A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1182EB8-05E9-FE49-974B-9D7440A22A5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90695E-80D3-BC4F-8FB7-6236D1C945FB}"/>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5" name="Segnaposto piè di pagina 4">
            <a:extLst>
              <a:ext uri="{FF2B5EF4-FFF2-40B4-BE49-F238E27FC236}">
                <a16:creationId xmlns:a16="http://schemas.microsoft.com/office/drawing/2014/main" id="{072DFD92-1F3D-5F4D-8C95-68FDA3FBC0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8DF806A-7779-4645-9795-06B1DB4050E1}"/>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60620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4E73D89-E85E-6145-9540-EE70B4F342F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C5C4FA6-0F82-3B4C-9843-91D98C9025D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A13743-6214-FF4D-871C-2D201968ED94}"/>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5" name="Segnaposto piè di pagina 4">
            <a:extLst>
              <a:ext uri="{FF2B5EF4-FFF2-40B4-BE49-F238E27FC236}">
                <a16:creationId xmlns:a16="http://schemas.microsoft.com/office/drawing/2014/main" id="{D8BC9EE1-3ABD-174A-AA28-AAC82EAF9D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D5DAA1B-CDF3-CF46-9BD0-5F2498395A66}"/>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403513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F81045-291C-F347-9331-63DF4568D99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82488AA-713B-6C40-B151-168AB92AA02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52C7929-D9B1-9648-B2EA-A81C84161E53}"/>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5" name="Segnaposto piè di pagina 4">
            <a:extLst>
              <a:ext uri="{FF2B5EF4-FFF2-40B4-BE49-F238E27FC236}">
                <a16:creationId xmlns:a16="http://schemas.microsoft.com/office/drawing/2014/main" id="{A47320F5-9146-034A-A350-7F2D49E44C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61B91C-DCF5-3243-8339-0314718CBB9C}"/>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193819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7D6EA3-C0C6-934D-AD03-C6620403759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D3645FB-193B-E849-B392-AD1F457262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209C517-8B4B-A040-B137-D72E772DA5BF}"/>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5" name="Segnaposto piè di pagina 4">
            <a:extLst>
              <a:ext uri="{FF2B5EF4-FFF2-40B4-BE49-F238E27FC236}">
                <a16:creationId xmlns:a16="http://schemas.microsoft.com/office/drawing/2014/main" id="{1FB35A74-E3FB-9043-9045-9710F722EE7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7FBB51-4BA2-E245-A321-FE8BF08D8228}"/>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418640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C42BF4-44BE-0747-8651-4684B749BE3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D5020C-A7F7-414A-8EDF-9B3E28A1B7F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F5D709C-E06B-734A-B0CD-501A9244CEA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799F59A-0DF3-AB47-953B-1DF46B34F212}"/>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6" name="Segnaposto piè di pagina 5">
            <a:extLst>
              <a:ext uri="{FF2B5EF4-FFF2-40B4-BE49-F238E27FC236}">
                <a16:creationId xmlns:a16="http://schemas.microsoft.com/office/drawing/2014/main" id="{725F4821-CD12-4449-82B2-75CF56B70C9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90EE093-8E1C-8347-8501-62734E93E13F}"/>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121294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21696-B0F0-4E4E-95CA-0FC5A5DB64C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92B67AF-8B7A-CF40-8982-76578D6FB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B89A831-8CCA-3347-AFF8-477E71478BF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35C0C08-0AC5-2747-8C66-3D65433125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5A965DC-FC69-2D48-80A7-856F7F752D6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D72A8D1-450A-7D4C-A9AC-24283BEBE505}"/>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8" name="Segnaposto piè di pagina 7">
            <a:extLst>
              <a:ext uri="{FF2B5EF4-FFF2-40B4-BE49-F238E27FC236}">
                <a16:creationId xmlns:a16="http://schemas.microsoft.com/office/drawing/2014/main" id="{9F59ACCC-841A-9A42-8F6E-A77560D59D7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634ECDA-41F5-7440-A4D7-265D51D29C95}"/>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271677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B9C169-409A-AC44-B63D-C6CC57304F3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E815A0F-76DE-664D-B588-96AC8CB57E35}"/>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4" name="Segnaposto piè di pagina 3">
            <a:extLst>
              <a:ext uri="{FF2B5EF4-FFF2-40B4-BE49-F238E27FC236}">
                <a16:creationId xmlns:a16="http://schemas.microsoft.com/office/drawing/2014/main" id="{30287584-49E1-C042-AEAC-5C7E963498B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0A80A3E-A48D-3240-82F6-474121704308}"/>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68850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47887F4-E22E-A24D-8500-F322562FC686}"/>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3" name="Segnaposto piè di pagina 2">
            <a:extLst>
              <a:ext uri="{FF2B5EF4-FFF2-40B4-BE49-F238E27FC236}">
                <a16:creationId xmlns:a16="http://schemas.microsoft.com/office/drawing/2014/main" id="{1CB7F761-4041-2B42-9B08-43535CCF2C1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F7CFE0E-12D6-A24A-AC21-1CA2B8EA3AE7}"/>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364507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354A0D-B1A2-E642-81BF-806CB31FD0D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3A60E7-E9C5-FC43-9DCF-2E2614F951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2DA8635-D17C-004A-B2BA-1071DCC5F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FBA7C4C-D879-0649-A373-CB1EF533817E}"/>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6" name="Segnaposto piè di pagina 5">
            <a:extLst>
              <a:ext uri="{FF2B5EF4-FFF2-40B4-BE49-F238E27FC236}">
                <a16:creationId xmlns:a16="http://schemas.microsoft.com/office/drawing/2014/main" id="{504BE075-EDA7-674A-92AE-A212FB7585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C8FC895-9D7F-C54C-ACAF-8A5ED2885BA5}"/>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392774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E8CC30-075C-E247-8DAC-026C2AC0CCE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2B291A3-CCDB-0B4F-8A2D-E2AECB432B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DFF5FFC-67AF-5945-ABCB-CBAC3C5B7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218E94C-E6FA-1544-B472-DC2C514DAF87}"/>
              </a:ext>
            </a:extLst>
          </p:cNvPr>
          <p:cNvSpPr>
            <a:spLocks noGrp="1"/>
          </p:cNvSpPr>
          <p:nvPr>
            <p:ph type="dt" sz="half" idx="10"/>
          </p:nvPr>
        </p:nvSpPr>
        <p:spPr/>
        <p:txBody>
          <a:bodyPr/>
          <a:lstStyle/>
          <a:p>
            <a:fld id="{8C08DA54-D61F-BD49-BD62-7D70305623EB}" type="datetimeFigureOut">
              <a:rPr lang="it-IT" smtClean="0"/>
              <a:t>14/01/21</a:t>
            </a:fld>
            <a:endParaRPr lang="it-IT"/>
          </a:p>
        </p:txBody>
      </p:sp>
      <p:sp>
        <p:nvSpPr>
          <p:cNvPr id="6" name="Segnaposto piè di pagina 5">
            <a:extLst>
              <a:ext uri="{FF2B5EF4-FFF2-40B4-BE49-F238E27FC236}">
                <a16:creationId xmlns:a16="http://schemas.microsoft.com/office/drawing/2014/main" id="{338AFA26-3EB9-4B4A-AD78-CFDCA17027A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2DFD88A-515F-A341-A289-4D4EF6EB82BF}"/>
              </a:ext>
            </a:extLst>
          </p:cNvPr>
          <p:cNvSpPr>
            <a:spLocks noGrp="1"/>
          </p:cNvSpPr>
          <p:nvPr>
            <p:ph type="sldNum" sz="quarter" idx="12"/>
          </p:nvPr>
        </p:nvSpPr>
        <p:spPr/>
        <p:txBody>
          <a:bodyPr/>
          <a:lstStyle/>
          <a:p>
            <a:fld id="{B25DBD54-0A24-7846-B56D-E9B7FF6F682F}" type="slidenum">
              <a:rPr lang="it-IT" smtClean="0"/>
              <a:t>‹N›</a:t>
            </a:fld>
            <a:endParaRPr lang="it-IT"/>
          </a:p>
        </p:txBody>
      </p:sp>
    </p:spTree>
    <p:extLst>
      <p:ext uri="{BB962C8B-B14F-4D97-AF65-F5344CB8AC3E}">
        <p14:creationId xmlns:p14="http://schemas.microsoft.com/office/powerpoint/2010/main" val="2701579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A8CE2B1-C7D6-BF46-AF8D-C26E017F38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83D3B9F-5417-C141-9660-746A0117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E88D02-A596-E940-9CD8-02E74B699C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8DA54-D61F-BD49-BD62-7D70305623EB}" type="datetimeFigureOut">
              <a:rPr lang="it-IT" smtClean="0"/>
              <a:t>14/01/21</a:t>
            </a:fld>
            <a:endParaRPr lang="it-IT"/>
          </a:p>
        </p:txBody>
      </p:sp>
      <p:sp>
        <p:nvSpPr>
          <p:cNvPr id="5" name="Segnaposto piè di pagina 4">
            <a:extLst>
              <a:ext uri="{FF2B5EF4-FFF2-40B4-BE49-F238E27FC236}">
                <a16:creationId xmlns:a16="http://schemas.microsoft.com/office/drawing/2014/main" id="{CFD960A0-94F3-EC44-8514-30AFA0E25F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1485DE1-265B-0E4D-9161-49A5D2F8D3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DBD54-0A24-7846-B56D-E9B7FF6F682F}" type="slidenum">
              <a:rPr lang="it-IT" smtClean="0"/>
              <a:t>‹N›</a:t>
            </a:fld>
            <a:endParaRPr lang="it-IT"/>
          </a:p>
        </p:txBody>
      </p:sp>
    </p:spTree>
    <p:extLst>
      <p:ext uri="{BB962C8B-B14F-4D97-AF65-F5344CB8AC3E}">
        <p14:creationId xmlns:p14="http://schemas.microsoft.com/office/powerpoint/2010/main" val="99956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customXml" Target="../ink/ink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7AE4E60-6765-8942-8785-4A65C8AF2079}"/>
              </a:ext>
            </a:extLst>
          </p:cNvPr>
          <p:cNvPicPr>
            <a:picLocks noChangeAspect="1"/>
          </p:cNvPicPr>
          <p:nvPr/>
        </p:nvPicPr>
        <p:blipFill>
          <a:blip r:embed="rId2"/>
          <a:stretch>
            <a:fillRect/>
          </a:stretch>
        </p:blipFill>
        <p:spPr>
          <a:xfrm>
            <a:off x="0" y="0"/>
            <a:ext cx="12192000" cy="6858000"/>
          </a:xfrm>
          <a:prstGeom prst="rect">
            <a:avLst/>
          </a:prstGeom>
        </p:spPr>
      </p:pic>
      <p:sp>
        <p:nvSpPr>
          <p:cNvPr id="2" name="Rettangolo 1">
            <a:extLst>
              <a:ext uri="{FF2B5EF4-FFF2-40B4-BE49-F238E27FC236}">
                <a16:creationId xmlns:a16="http://schemas.microsoft.com/office/drawing/2014/main" id="{0032F94D-1B9B-1144-A360-D35461196179}"/>
              </a:ext>
            </a:extLst>
          </p:cNvPr>
          <p:cNvSpPr/>
          <p:nvPr/>
        </p:nvSpPr>
        <p:spPr>
          <a:xfrm>
            <a:off x="126815" y="2936759"/>
            <a:ext cx="11860502" cy="3537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F5C7C6C2-9178-4942-885E-896C0F31EEC0}"/>
              </a:ext>
            </a:extLst>
          </p:cNvPr>
          <p:cNvSpPr txBox="1"/>
          <p:nvPr/>
        </p:nvSpPr>
        <p:spPr>
          <a:xfrm>
            <a:off x="296380" y="3171469"/>
            <a:ext cx="11427929" cy="2677656"/>
          </a:xfrm>
          <a:prstGeom prst="rect">
            <a:avLst/>
          </a:prstGeom>
          <a:noFill/>
        </p:spPr>
        <p:txBody>
          <a:bodyPr wrap="square" rtlCol="0">
            <a:spAutoFit/>
          </a:bodyPr>
          <a:lstStyle/>
          <a:p>
            <a:pPr algn="just"/>
            <a:r>
              <a:rPr lang="it-IT" sz="1200" dirty="0"/>
              <a:t>La J&amp;B è Provider Standard accreditato presso la Commissione Nazionale per la Formazione Continua in Medicina con il numero 72, abilitata ad erogare servizi per </a:t>
            </a:r>
            <a:r>
              <a:rPr lang="it-IT" sz="1200" b="1" dirty="0"/>
              <a:t>l’Educazione Continua in Medicina</a:t>
            </a:r>
            <a:r>
              <a:rPr lang="it-IT" sz="1200" dirty="0"/>
              <a:t> attraverso iniziative di formazione. </a:t>
            </a:r>
          </a:p>
          <a:p>
            <a:pPr algn="just"/>
            <a:endParaRPr lang="it-IT" sz="1200" dirty="0"/>
          </a:p>
          <a:p>
            <a:pPr algn="just"/>
            <a:r>
              <a:rPr lang="it-IT" sz="1200" dirty="0"/>
              <a:t>Il sistema di </a:t>
            </a:r>
            <a:r>
              <a:rPr lang="it-IT" sz="1200" b="1" dirty="0"/>
              <a:t>Educazione Continua in Medicina</a:t>
            </a:r>
            <a:r>
              <a:rPr lang="it-IT" sz="1200" dirty="0"/>
              <a:t> (ECM) è lo strumento per garantire la formazione continua finalizzata a migliorare le competenze e le abilità cliniche, tecniche e manageriali e a supportare i comportamenti dei professionisti sanitari, con l'obiettivo di assicurare efficacia, appropriatezza, sicurezza ed efficienza all'assistenza prestata dal Servizio Sanitario Nazionale in favore dei cittadini. Destinatari della Formazione Continua devono essere tutti i professionisti sanitari che direttamente operano nell'ambito della tutela della salute individuale e collettiva. Il sistema ECM riguarda anche i liberi professionisti, che possono trovare in esso un metodo di formazione continua e uno strumento di attestazione della propria costante riqualificazione professionale.</a:t>
            </a:r>
          </a:p>
          <a:p>
            <a:pPr algn="just"/>
            <a:endParaRPr lang="it-IT" sz="1200" dirty="0"/>
          </a:p>
          <a:p>
            <a:pPr algn="just"/>
            <a:r>
              <a:rPr lang="it-IT" sz="1200" dirty="0"/>
              <a:t>Il programma ECM, definito dalla Commissione Nazionale per la Formazione Continua in Medicina, prevede l'attribuzione di un numero determinato di crediti formativi per tutte le professioni sanitarie prevedendo una progressione nel numero di crediti acquisibili annualmente</a:t>
            </a:r>
          </a:p>
          <a:p>
            <a:pPr algn="just"/>
            <a:endParaRPr lang="it-IT" sz="1200" dirty="0"/>
          </a:p>
          <a:p>
            <a:pPr algn="just"/>
            <a:r>
              <a:rPr lang="it-IT" sz="1200" dirty="0"/>
              <a:t>Attraverso il portale </a:t>
            </a:r>
            <a:r>
              <a:rPr lang="it-IT" sz="1200" dirty="0" err="1"/>
              <a:t>jbprof.com</a:t>
            </a:r>
            <a:r>
              <a:rPr lang="it-IT" sz="1200" dirty="0"/>
              <a:t> gli operatori sanitari regolarmente registrati possono iscriversi ai corsi accreditati ECM dal Provider J&amp;B per ottemperare al debito formativo previsto dal programma ECM.</a:t>
            </a:r>
          </a:p>
        </p:txBody>
      </p:sp>
    </p:spTree>
    <p:extLst>
      <p:ext uri="{BB962C8B-B14F-4D97-AF65-F5344CB8AC3E}">
        <p14:creationId xmlns:p14="http://schemas.microsoft.com/office/powerpoint/2010/main" val="405248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7F9C597D-695A-7740-966A-44D47DEA76A8}"/>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1BA7787D-B0F6-F24F-A6FC-B0E7BE5D8304}"/>
              </a:ext>
            </a:extLst>
          </p:cNvPr>
          <p:cNvSpPr txBox="1"/>
          <p:nvPr/>
        </p:nvSpPr>
        <p:spPr>
          <a:xfrm>
            <a:off x="470414" y="1007344"/>
            <a:ext cx="2317031" cy="1200329"/>
          </a:xfrm>
          <a:prstGeom prst="rect">
            <a:avLst/>
          </a:prstGeom>
          <a:noFill/>
        </p:spPr>
        <p:txBody>
          <a:bodyPr wrap="square" rtlCol="0">
            <a:spAutoFit/>
          </a:bodyPr>
          <a:lstStyle/>
          <a:p>
            <a:pPr algn="just"/>
            <a:r>
              <a:rPr lang="it-IT" sz="1200" dirty="0"/>
              <a:t>Interno aula virtuale III parte</a:t>
            </a:r>
          </a:p>
          <a:p>
            <a:pPr algn="just"/>
            <a:endParaRPr lang="it-IT" sz="1200" dirty="0"/>
          </a:p>
          <a:p>
            <a:pPr algn="just"/>
            <a:r>
              <a:rPr lang="it-IT" sz="1200" dirty="0"/>
              <a:t>Dopo pochi secondi dal </a:t>
            </a:r>
            <a:r>
              <a:rPr lang="it-IT" sz="1200" dirty="0" err="1"/>
              <a:t>flag</a:t>
            </a:r>
            <a:r>
              <a:rPr lang="it-IT" sz="1200" dirty="0"/>
              <a:t> compare il riquadro verde </a:t>
            </a:r>
          </a:p>
          <a:p>
            <a:pPr algn="just"/>
            <a:r>
              <a:rPr lang="it-IT" sz="1200" dirty="0"/>
              <a:t>INIZIA IL QUESTIONARIO FINALE DELL’APPRENDIMENTO</a:t>
            </a:r>
          </a:p>
        </p:txBody>
      </p:sp>
    </p:spTree>
    <p:extLst>
      <p:ext uri="{BB962C8B-B14F-4D97-AF65-F5344CB8AC3E}">
        <p14:creationId xmlns:p14="http://schemas.microsoft.com/office/powerpoint/2010/main" val="272135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reenshot, monitor&#10;&#10;Descrizione generata automaticamente">
            <a:extLst>
              <a:ext uri="{FF2B5EF4-FFF2-40B4-BE49-F238E27FC236}">
                <a16:creationId xmlns:a16="http://schemas.microsoft.com/office/drawing/2014/main" id="{3E3E9424-C709-3F45-8CD5-D265D70BC1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0975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7EF42572-4064-AC49-851A-FF519EA410FD}"/>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173D13BC-ABE3-C543-83A7-ED3B7E276F5F}"/>
              </a:ext>
            </a:extLst>
          </p:cNvPr>
          <p:cNvSpPr txBox="1"/>
          <p:nvPr/>
        </p:nvSpPr>
        <p:spPr>
          <a:xfrm>
            <a:off x="536782" y="1125331"/>
            <a:ext cx="2317031" cy="1938992"/>
          </a:xfrm>
          <a:prstGeom prst="rect">
            <a:avLst/>
          </a:prstGeom>
          <a:noFill/>
        </p:spPr>
        <p:txBody>
          <a:bodyPr wrap="square" rtlCol="0">
            <a:spAutoFit/>
          </a:bodyPr>
          <a:lstStyle/>
          <a:p>
            <a:pPr algn="just"/>
            <a:r>
              <a:rPr lang="it-IT" sz="1200" dirty="0"/>
              <a:t>Al termine del questionario finale dell’apprendimento compare</a:t>
            </a:r>
          </a:p>
          <a:p>
            <a:pPr algn="just"/>
            <a:endParaRPr lang="it-IT" sz="1200" dirty="0"/>
          </a:p>
          <a:p>
            <a:pPr algn="just"/>
            <a:r>
              <a:rPr lang="it-IT" sz="1200" dirty="0"/>
              <a:t>GRAZIE PER AVER EFFETTUATO IL QUESTIONARIO DELL’APPRENDIMENTO</a:t>
            </a:r>
          </a:p>
          <a:p>
            <a:pPr algn="just"/>
            <a:endParaRPr lang="it-IT" sz="1200" dirty="0"/>
          </a:p>
          <a:p>
            <a:pPr algn="just"/>
            <a:r>
              <a:rPr lang="it-IT" sz="1200" dirty="0"/>
              <a:t>E l’utente prosegue con la compilazione del questionario di gradimento</a:t>
            </a:r>
          </a:p>
        </p:txBody>
      </p:sp>
    </p:spTree>
    <p:extLst>
      <p:ext uri="{BB962C8B-B14F-4D97-AF65-F5344CB8AC3E}">
        <p14:creationId xmlns:p14="http://schemas.microsoft.com/office/powerpoint/2010/main" val="3111490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1328F239-9C24-A34F-8AEF-ADB8D80494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7495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10;&#10;Descrizione generata automaticamente">
            <a:extLst>
              <a:ext uri="{FF2B5EF4-FFF2-40B4-BE49-F238E27FC236}">
                <a16:creationId xmlns:a16="http://schemas.microsoft.com/office/drawing/2014/main" id="{27F3D298-EAD3-2243-8B66-237BC24775BF}"/>
              </a:ext>
            </a:extLst>
          </p:cNvPr>
          <p:cNvPicPr>
            <a:picLocks noChangeAspect="1"/>
          </p:cNvPicPr>
          <p:nvPr/>
        </p:nvPicPr>
        <p:blipFill>
          <a:blip r:embed="rId2"/>
          <a:stretch>
            <a:fillRect/>
          </a:stretch>
        </p:blipFill>
        <p:spPr>
          <a:xfrm>
            <a:off x="0" y="0"/>
            <a:ext cx="12192000" cy="6858000"/>
          </a:xfrm>
          <a:prstGeom prst="rect">
            <a:avLst/>
          </a:prstGeom>
        </p:spPr>
      </p:pic>
      <p:sp>
        <p:nvSpPr>
          <p:cNvPr id="5" name="CasellaDiTesto 4">
            <a:extLst>
              <a:ext uri="{FF2B5EF4-FFF2-40B4-BE49-F238E27FC236}">
                <a16:creationId xmlns:a16="http://schemas.microsoft.com/office/drawing/2014/main" id="{3872D35A-A881-A14D-90D2-51B1C24879C7}"/>
              </a:ext>
            </a:extLst>
          </p:cNvPr>
          <p:cNvSpPr txBox="1"/>
          <p:nvPr/>
        </p:nvSpPr>
        <p:spPr>
          <a:xfrm>
            <a:off x="536782" y="1125331"/>
            <a:ext cx="2317031" cy="1754326"/>
          </a:xfrm>
          <a:prstGeom prst="rect">
            <a:avLst/>
          </a:prstGeom>
          <a:noFill/>
        </p:spPr>
        <p:txBody>
          <a:bodyPr wrap="square" rtlCol="0">
            <a:spAutoFit/>
          </a:bodyPr>
          <a:lstStyle/>
          <a:p>
            <a:pPr algn="just"/>
            <a:r>
              <a:rPr lang="it-IT" sz="1200" dirty="0"/>
              <a:t>Al termine del questionario di gradimento l’utente scaricherà l’attestato di partecipazione .pdf.</a:t>
            </a:r>
          </a:p>
          <a:p>
            <a:pPr algn="just"/>
            <a:endParaRPr lang="it-IT" sz="1200" dirty="0"/>
          </a:p>
          <a:p>
            <a:pPr algn="just"/>
            <a:r>
              <a:rPr lang="it-IT" sz="1200" dirty="0"/>
              <a:t>L’attestato con i crediti ECM verrà inviato successivamente inviato tramite email dopo le opportune verifiche da parte della nostra segreteria</a:t>
            </a:r>
          </a:p>
        </p:txBody>
      </p:sp>
    </p:spTree>
    <p:extLst>
      <p:ext uri="{BB962C8B-B14F-4D97-AF65-F5344CB8AC3E}">
        <p14:creationId xmlns:p14="http://schemas.microsoft.com/office/powerpoint/2010/main" val="124008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reenshot, monitor, computer&#10;&#10;Descrizione generata automaticamente">
            <a:extLst>
              <a:ext uri="{FF2B5EF4-FFF2-40B4-BE49-F238E27FC236}">
                <a16:creationId xmlns:a16="http://schemas.microsoft.com/office/drawing/2014/main" id="{938DDBD6-424D-0C4A-8C59-EB6856A18481}"/>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58B625E2-ECB5-FA47-BE1F-7CABB59BBE5C}"/>
              </a:ext>
            </a:extLst>
          </p:cNvPr>
          <p:cNvSpPr txBox="1"/>
          <p:nvPr/>
        </p:nvSpPr>
        <p:spPr>
          <a:xfrm>
            <a:off x="544155" y="2651789"/>
            <a:ext cx="2317031" cy="1200329"/>
          </a:xfrm>
          <a:prstGeom prst="rect">
            <a:avLst/>
          </a:prstGeom>
          <a:noFill/>
        </p:spPr>
        <p:txBody>
          <a:bodyPr wrap="square" rtlCol="0">
            <a:spAutoFit/>
          </a:bodyPr>
          <a:lstStyle/>
          <a:p>
            <a:pPr algn="just"/>
            <a:r>
              <a:rPr lang="it-IT" sz="1200" dirty="0"/>
              <a:t>Il corso seguito resta nella pagina i miei corsi che è lo storico dell’utente e qui visualizzerà sia i corsi seguiti che i corsi in programmazione ai quali si è </a:t>
            </a:r>
            <a:r>
              <a:rPr lang="it-IT" sz="1200" dirty="0" err="1"/>
              <a:t>pre</a:t>
            </a:r>
            <a:r>
              <a:rPr lang="it-IT" sz="1200" dirty="0"/>
              <a:t>-iscritto</a:t>
            </a:r>
          </a:p>
        </p:txBody>
      </p:sp>
    </p:spTree>
    <p:extLst>
      <p:ext uri="{BB962C8B-B14F-4D97-AF65-F5344CB8AC3E}">
        <p14:creationId xmlns:p14="http://schemas.microsoft.com/office/powerpoint/2010/main" val="4197229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reenshot, interni, parecchi&#10;&#10;Descrizione generata automaticamente">
            <a:extLst>
              <a:ext uri="{FF2B5EF4-FFF2-40B4-BE49-F238E27FC236}">
                <a16:creationId xmlns:a16="http://schemas.microsoft.com/office/drawing/2014/main" id="{0828A646-DAAB-2844-9F8C-529C1BD7DDCE}"/>
              </a:ext>
            </a:extLst>
          </p:cNvPr>
          <p:cNvPicPr>
            <a:picLocks noChangeAspect="1"/>
          </p:cNvPicPr>
          <p:nvPr/>
        </p:nvPicPr>
        <p:blipFill>
          <a:blip r:embed="rId2"/>
          <a:stretch>
            <a:fillRect/>
          </a:stretch>
        </p:blipFill>
        <p:spPr>
          <a:xfrm>
            <a:off x="0" y="0"/>
            <a:ext cx="12192000" cy="6858000"/>
          </a:xfrm>
          <a:prstGeom prst="rect">
            <a:avLst/>
          </a:prstGeom>
        </p:spPr>
      </p:pic>
      <p:sp>
        <p:nvSpPr>
          <p:cNvPr id="6" name="CasellaDiTesto 5">
            <a:extLst>
              <a:ext uri="{FF2B5EF4-FFF2-40B4-BE49-F238E27FC236}">
                <a16:creationId xmlns:a16="http://schemas.microsoft.com/office/drawing/2014/main" id="{7B649EDE-49D8-B64D-AC73-72A8F6424B20}"/>
              </a:ext>
            </a:extLst>
          </p:cNvPr>
          <p:cNvSpPr txBox="1"/>
          <p:nvPr/>
        </p:nvSpPr>
        <p:spPr>
          <a:xfrm>
            <a:off x="537480" y="4193587"/>
            <a:ext cx="2317031" cy="276999"/>
          </a:xfrm>
          <a:prstGeom prst="rect">
            <a:avLst/>
          </a:prstGeom>
          <a:noFill/>
        </p:spPr>
        <p:txBody>
          <a:bodyPr wrap="square" rtlCol="0">
            <a:spAutoFit/>
          </a:bodyPr>
          <a:lstStyle/>
          <a:p>
            <a:pPr algn="just"/>
            <a:r>
              <a:rPr lang="it-IT" sz="1200" dirty="0"/>
              <a:t>Esempio corso FAD </a:t>
            </a:r>
          </a:p>
        </p:txBody>
      </p:sp>
    </p:spTree>
    <p:extLst>
      <p:ext uri="{BB962C8B-B14F-4D97-AF65-F5344CB8AC3E}">
        <p14:creationId xmlns:p14="http://schemas.microsoft.com/office/powerpoint/2010/main" val="235108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D81E7D5-CF83-7744-B2DE-9D7CBBE4BB2C}"/>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B384CCDD-5593-FA4B-99C1-89D46A4D457B}"/>
              </a:ext>
            </a:extLst>
          </p:cNvPr>
          <p:cNvSpPr txBox="1"/>
          <p:nvPr/>
        </p:nvSpPr>
        <p:spPr>
          <a:xfrm>
            <a:off x="537480" y="4193587"/>
            <a:ext cx="2317031" cy="276999"/>
          </a:xfrm>
          <a:prstGeom prst="rect">
            <a:avLst/>
          </a:prstGeom>
          <a:noFill/>
        </p:spPr>
        <p:txBody>
          <a:bodyPr wrap="square" rtlCol="0">
            <a:spAutoFit/>
          </a:bodyPr>
          <a:lstStyle/>
          <a:p>
            <a:pPr algn="just"/>
            <a:r>
              <a:rPr lang="it-IT" sz="1200" dirty="0"/>
              <a:t>Aula virtuale corso FAD I parte</a:t>
            </a:r>
          </a:p>
        </p:txBody>
      </p:sp>
    </p:spTree>
    <p:extLst>
      <p:ext uri="{BB962C8B-B14F-4D97-AF65-F5344CB8AC3E}">
        <p14:creationId xmlns:p14="http://schemas.microsoft.com/office/powerpoint/2010/main" val="640247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F858945E-2FA1-6C43-89E3-11E0B340AA67}"/>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7F9EC255-3545-044E-B3D2-2F38E9943805}"/>
              </a:ext>
            </a:extLst>
          </p:cNvPr>
          <p:cNvSpPr txBox="1"/>
          <p:nvPr/>
        </p:nvSpPr>
        <p:spPr>
          <a:xfrm>
            <a:off x="357270" y="1824156"/>
            <a:ext cx="2317031" cy="276999"/>
          </a:xfrm>
          <a:prstGeom prst="rect">
            <a:avLst/>
          </a:prstGeom>
          <a:noFill/>
        </p:spPr>
        <p:txBody>
          <a:bodyPr wrap="square" rtlCol="0">
            <a:spAutoFit/>
          </a:bodyPr>
          <a:lstStyle/>
          <a:p>
            <a:pPr algn="just"/>
            <a:r>
              <a:rPr lang="it-IT" sz="1200" dirty="0"/>
              <a:t>Aula virtuale corso FAD II parte</a:t>
            </a:r>
          </a:p>
        </p:txBody>
      </p:sp>
    </p:spTree>
    <p:extLst>
      <p:ext uri="{BB962C8B-B14F-4D97-AF65-F5344CB8AC3E}">
        <p14:creationId xmlns:p14="http://schemas.microsoft.com/office/powerpoint/2010/main" val="549768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B67310A8-D9B0-C94B-9C43-8D4605135215}"/>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put penna 3">
                <a:extLst>
                  <a:ext uri="{FF2B5EF4-FFF2-40B4-BE49-F238E27FC236}">
                    <a16:creationId xmlns:a16="http://schemas.microsoft.com/office/drawing/2014/main" id="{A8647F7B-896C-3E4B-8BD3-1CB49720638F}"/>
                  </a:ext>
                </a:extLst>
              </p14:cNvPr>
              <p14:cNvContentPartPr/>
              <p14:nvPr/>
            </p14:nvContentPartPr>
            <p14:xfrm>
              <a:off x="3261766" y="695202"/>
              <a:ext cx="1978560" cy="29520"/>
            </p14:xfrm>
          </p:contentPart>
        </mc:Choice>
        <mc:Fallback>
          <p:pic>
            <p:nvPicPr>
              <p:cNvPr id="4" name="Input penna 3">
                <a:extLst>
                  <a:ext uri="{FF2B5EF4-FFF2-40B4-BE49-F238E27FC236}">
                    <a16:creationId xmlns:a16="http://schemas.microsoft.com/office/drawing/2014/main" id="{A8647F7B-896C-3E4B-8BD3-1CB49720638F}"/>
                  </a:ext>
                </a:extLst>
              </p:cNvPr>
              <p:cNvPicPr/>
              <p:nvPr/>
            </p:nvPicPr>
            <p:blipFill>
              <a:blip r:embed="rId4"/>
              <a:stretch>
                <a:fillRect/>
              </a:stretch>
            </p:blipFill>
            <p:spPr>
              <a:xfrm>
                <a:off x="3208126" y="587562"/>
                <a:ext cx="2086200" cy="245160"/>
              </a:xfrm>
              <a:prstGeom prst="rect">
                <a:avLst/>
              </a:prstGeom>
            </p:spPr>
          </p:pic>
        </mc:Fallback>
      </mc:AlternateContent>
      <p:sp>
        <p:nvSpPr>
          <p:cNvPr id="5" name="CasellaDiTesto 4">
            <a:extLst>
              <a:ext uri="{FF2B5EF4-FFF2-40B4-BE49-F238E27FC236}">
                <a16:creationId xmlns:a16="http://schemas.microsoft.com/office/drawing/2014/main" id="{8153FEE1-A6A7-6B49-A14E-AD368DB79086}"/>
              </a:ext>
            </a:extLst>
          </p:cNvPr>
          <p:cNvSpPr txBox="1"/>
          <p:nvPr/>
        </p:nvSpPr>
        <p:spPr>
          <a:xfrm>
            <a:off x="430068" y="709962"/>
            <a:ext cx="2317031" cy="5262979"/>
          </a:xfrm>
          <a:prstGeom prst="rect">
            <a:avLst/>
          </a:prstGeom>
          <a:noFill/>
        </p:spPr>
        <p:txBody>
          <a:bodyPr wrap="square" rtlCol="0">
            <a:spAutoFit/>
          </a:bodyPr>
          <a:lstStyle/>
          <a:p>
            <a:pPr algn="just"/>
            <a:r>
              <a:rPr lang="it-IT" sz="1200" dirty="0"/>
              <a:t>Da quando l’utente scarica il materiale didattico compare l’evidenza del giorno e ora in cui ha </a:t>
            </a:r>
            <a:r>
              <a:rPr lang="it-IT" sz="1200" dirty="0" err="1"/>
              <a:t>effetuato</a:t>
            </a:r>
            <a:r>
              <a:rPr lang="it-IT" sz="1200" dirty="0"/>
              <a:t> il download</a:t>
            </a:r>
          </a:p>
          <a:p>
            <a:pPr algn="just"/>
            <a:endParaRPr lang="it-IT" sz="1200" dirty="0"/>
          </a:p>
          <a:p>
            <a:pPr algn="just"/>
            <a:r>
              <a:rPr lang="it-IT" sz="1200" dirty="0"/>
              <a:t>Si potrebbe aggiungere vicino:</a:t>
            </a:r>
          </a:p>
          <a:p>
            <a:pPr algn="just"/>
            <a:r>
              <a:rPr lang="it-IT" sz="1200" dirty="0"/>
              <a:t>Potrai accedere al questionario finale dell’apprendimento tra tot ore (e qui si prende il dato della durata in ore del corso stesso) ed eliminare la frase comparsa sottolineata in rosso</a:t>
            </a:r>
          </a:p>
          <a:p>
            <a:pPr algn="just"/>
            <a:endParaRPr lang="it-IT" sz="1200" dirty="0"/>
          </a:p>
          <a:p>
            <a:pPr algn="just"/>
            <a:r>
              <a:rPr lang="it-IT" sz="1200" dirty="0"/>
              <a:t>Decorso il tempo di consultazione/studio del materiale didattico, le fasi di compilazione questionario finale dell’apprendimento e questionario di gradimento sono identiche alla tipologia corso </a:t>
            </a:r>
            <a:r>
              <a:rPr lang="it-IT" sz="1200" dirty="0" err="1"/>
              <a:t>webinar</a:t>
            </a:r>
            <a:r>
              <a:rPr lang="it-IT" sz="1200" dirty="0"/>
              <a:t>.</a:t>
            </a:r>
          </a:p>
          <a:p>
            <a:pPr algn="just"/>
            <a:endParaRPr lang="it-IT" sz="1200" dirty="0"/>
          </a:p>
          <a:p>
            <a:pPr algn="just"/>
            <a:r>
              <a:rPr lang="it-IT" sz="1200" dirty="0"/>
              <a:t>Per quanto riguarda il download dell’attestato, diversamente dal </a:t>
            </a:r>
            <a:r>
              <a:rPr lang="it-IT" sz="1200" dirty="0" err="1"/>
              <a:t>webinar</a:t>
            </a:r>
            <a:r>
              <a:rPr lang="it-IT" sz="1200" dirty="0"/>
              <a:t>, l’utente scaricherà direttamente l’attestato con i crediti ECM e non l’attestato di partecipazione.</a:t>
            </a:r>
          </a:p>
        </p:txBody>
      </p:sp>
      <mc:AlternateContent xmlns:mc="http://schemas.openxmlformats.org/markup-compatibility/2006">
        <mc:Choice xmlns:p14="http://schemas.microsoft.com/office/powerpoint/2010/main" Requires="p14">
          <p:contentPart p14:bwMode="auto" r:id="rId5">
            <p14:nvContentPartPr>
              <p14:cNvPr id="6" name="Input penna 5">
                <a:extLst>
                  <a:ext uri="{FF2B5EF4-FFF2-40B4-BE49-F238E27FC236}">
                    <a16:creationId xmlns:a16="http://schemas.microsoft.com/office/drawing/2014/main" id="{C9781702-704C-7C44-8168-C8E4485880D3}"/>
                  </a:ext>
                </a:extLst>
              </p14:cNvPr>
              <p14:cNvContentPartPr/>
              <p14:nvPr/>
            </p14:nvContentPartPr>
            <p14:xfrm>
              <a:off x="3346366" y="3564762"/>
              <a:ext cx="2827440" cy="24840"/>
            </p14:xfrm>
          </p:contentPart>
        </mc:Choice>
        <mc:Fallback>
          <p:pic>
            <p:nvPicPr>
              <p:cNvPr id="6" name="Input penna 5">
                <a:extLst>
                  <a:ext uri="{FF2B5EF4-FFF2-40B4-BE49-F238E27FC236}">
                    <a16:creationId xmlns:a16="http://schemas.microsoft.com/office/drawing/2014/main" id="{C9781702-704C-7C44-8168-C8E4485880D3}"/>
                  </a:ext>
                </a:extLst>
              </p:cNvPr>
              <p:cNvPicPr/>
              <p:nvPr/>
            </p:nvPicPr>
            <p:blipFill>
              <a:blip r:embed="rId6"/>
              <a:stretch>
                <a:fillRect/>
              </a:stretch>
            </p:blipFill>
            <p:spPr>
              <a:xfrm>
                <a:off x="3337366" y="3556122"/>
                <a:ext cx="2845080" cy="42480"/>
              </a:xfrm>
              <a:prstGeom prst="rect">
                <a:avLst/>
              </a:prstGeom>
            </p:spPr>
          </p:pic>
        </mc:Fallback>
      </mc:AlternateContent>
    </p:spTree>
    <p:extLst>
      <p:ext uri="{BB962C8B-B14F-4D97-AF65-F5344CB8AC3E}">
        <p14:creationId xmlns:p14="http://schemas.microsoft.com/office/powerpoint/2010/main" val="280613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7AE4E60-6765-8942-8785-4A65C8AF20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8421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886B7EC2-AB59-4540-9B67-CCBE2C387DB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4421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reenshot, computer, portatile&#10;&#10;Descrizione generata automaticamente">
            <a:extLst>
              <a:ext uri="{FF2B5EF4-FFF2-40B4-BE49-F238E27FC236}">
                <a16:creationId xmlns:a16="http://schemas.microsoft.com/office/drawing/2014/main" id="{FE91248C-2021-3841-BF15-BF15F965C392}"/>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08102966-2608-7141-BDDC-BF0C9A6AFAB0}"/>
              </a:ext>
            </a:extLst>
          </p:cNvPr>
          <p:cNvSpPr txBox="1"/>
          <p:nvPr/>
        </p:nvSpPr>
        <p:spPr>
          <a:xfrm>
            <a:off x="337679" y="1789008"/>
            <a:ext cx="2317031" cy="461665"/>
          </a:xfrm>
          <a:prstGeom prst="rect">
            <a:avLst/>
          </a:prstGeom>
          <a:noFill/>
        </p:spPr>
        <p:txBody>
          <a:bodyPr wrap="square" rtlCol="0">
            <a:spAutoFit/>
          </a:bodyPr>
          <a:lstStyle/>
          <a:p>
            <a:pPr algn="just"/>
            <a:r>
              <a:rPr lang="it-IT" sz="1200" dirty="0"/>
              <a:t>Pagina registrazione nuovo utente I parte</a:t>
            </a:r>
          </a:p>
        </p:txBody>
      </p:sp>
    </p:spTree>
    <p:extLst>
      <p:ext uri="{BB962C8B-B14F-4D97-AF65-F5344CB8AC3E}">
        <p14:creationId xmlns:p14="http://schemas.microsoft.com/office/powerpoint/2010/main" val="3548437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873B8E8-0E33-3942-BC99-55158340E1D0}"/>
              </a:ext>
            </a:extLst>
          </p:cNvPr>
          <p:cNvPicPr>
            <a:picLocks noChangeAspect="1"/>
          </p:cNvPicPr>
          <p:nvPr/>
        </p:nvPicPr>
        <p:blipFill>
          <a:blip r:embed="rId2"/>
          <a:stretch>
            <a:fillRect/>
          </a:stretch>
        </p:blipFill>
        <p:spPr>
          <a:xfrm>
            <a:off x="0" y="0"/>
            <a:ext cx="12192000" cy="6858000"/>
          </a:xfrm>
          <a:prstGeom prst="rect">
            <a:avLst/>
          </a:prstGeom>
        </p:spPr>
      </p:pic>
      <p:sp>
        <p:nvSpPr>
          <p:cNvPr id="5" name="CasellaDiTesto 4">
            <a:extLst>
              <a:ext uri="{FF2B5EF4-FFF2-40B4-BE49-F238E27FC236}">
                <a16:creationId xmlns:a16="http://schemas.microsoft.com/office/drawing/2014/main" id="{87C6DA4B-4C02-8B4B-97EA-3BCE560C2628}"/>
              </a:ext>
            </a:extLst>
          </p:cNvPr>
          <p:cNvSpPr txBox="1"/>
          <p:nvPr/>
        </p:nvSpPr>
        <p:spPr>
          <a:xfrm>
            <a:off x="212317" y="999970"/>
            <a:ext cx="2317031" cy="461665"/>
          </a:xfrm>
          <a:prstGeom prst="rect">
            <a:avLst/>
          </a:prstGeom>
          <a:noFill/>
        </p:spPr>
        <p:txBody>
          <a:bodyPr wrap="square" rtlCol="0">
            <a:spAutoFit/>
          </a:bodyPr>
          <a:lstStyle/>
          <a:p>
            <a:pPr algn="just"/>
            <a:r>
              <a:rPr lang="it-IT" sz="1200" dirty="0"/>
              <a:t>Pagina registrazione nuovo utente II parte</a:t>
            </a:r>
          </a:p>
        </p:txBody>
      </p:sp>
    </p:spTree>
    <p:extLst>
      <p:ext uri="{BB962C8B-B14F-4D97-AF65-F5344CB8AC3E}">
        <p14:creationId xmlns:p14="http://schemas.microsoft.com/office/powerpoint/2010/main" val="288227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831C6506-4052-4E40-82FB-D63F0541F4F6}"/>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AE808DF9-5E27-CC40-AA3E-ED741D2523B8}"/>
              </a:ext>
            </a:extLst>
          </p:cNvPr>
          <p:cNvSpPr txBox="1"/>
          <p:nvPr/>
        </p:nvSpPr>
        <p:spPr>
          <a:xfrm>
            <a:off x="374550" y="1014718"/>
            <a:ext cx="2317031" cy="461665"/>
          </a:xfrm>
          <a:prstGeom prst="rect">
            <a:avLst/>
          </a:prstGeom>
          <a:noFill/>
        </p:spPr>
        <p:txBody>
          <a:bodyPr wrap="square" rtlCol="0">
            <a:spAutoFit/>
          </a:bodyPr>
          <a:lstStyle/>
          <a:p>
            <a:pPr algn="just"/>
            <a:r>
              <a:rPr lang="it-IT" sz="1200" dirty="0"/>
              <a:t>Pagina registrazione nuovo utente III parte</a:t>
            </a:r>
          </a:p>
        </p:txBody>
      </p:sp>
    </p:spTree>
    <p:extLst>
      <p:ext uri="{BB962C8B-B14F-4D97-AF65-F5344CB8AC3E}">
        <p14:creationId xmlns:p14="http://schemas.microsoft.com/office/powerpoint/2010/main" val="354515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reenshot, monitor, computer&#10;&#10;Descrizione generata automaticamente">
            <a:extLst>
              <a:ext uri="{FF2B5EF4-FFF2-40B4-BE49-F238E27FC236}">
                <a16:creationId xmlns:a16="http://schemas.microsoft.com/office/drawing/2014/main" id="{2B3102F0-26B0-2A48-94EA-57E7E5BB276C}"/>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8DA93435-2FFD-964E-960C-68BB16E996BD}"/>
              </a:ext>
            </a:extLst>
          </p:cNvPr>
          <p:cNvSpPr txBox="1"/>
          <p:nvPr/>
        </p:nvSpPr>
        <p:spPr>
          <a:xfrm>
            <a:off x="418795" y="2511679"/>
            <a:ext cx="2317031" cy="461665"/>
          </a:xfrm>
          <a:prstGeom prst="rect">
            <a:avLst/>
          </a:prstGeom>
          <a:noFill/>
        </p:spPr>
        <p:txBody>
          <a:bodyPr wrap="square" rtlCol="0">
            <a:spAutoFit/>
          </a:bodyPr>
          <a:lstStyle/>
          <a:p>
            <a:pPr algn="just"/>
            <a:r>
              <a:rPr lang="it-IT" sz="1200" dirty="0"/>
              <a:t>Area riservata utente</a:t>
            </a:r>
          </a:p>
          <a:p>
            <a:pPr algn="just"/>
            <a:r>
              <a:rPr lang="it-IT" sz="1200" dirty="0"/>
              <a:t>esempio corso tipologia </a:t>
            </a:r>
            <a:r>
              <a:rPr lang="it-IT" sz="1200" dirty="0" err="1"/>
              <a:t>webinar</a:t>
            </a:r>
            <a:endParaRPr lang="it-IT" sz="1200" dirty="0"/>
          </a:p>
        </p:txBody>
      </p:sp>
    </p:spTree>
    <p:extLst>
      <p:ext uri="{BB962C8B-B14F-4D97-AF65-F5344CB8AC3E}">
        <p14:creationId xmlns:p14="http://schemas.microsoft.com/office/powerpoint/2010/main" val="57444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941EBB73-22A9-AC46-AFF9-3C75C949180F}"/>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09788D6F-759E-C64F-91AE-E4B81850614D}"/>
              </a:ext>
            </a:extLst>
          </p:cNvPr>
          <p:cNvSpPr txBox="1"/>
          <p:nvPr/>
        </p:nvSpPr>
        <p:spPr>
          <a:xfrm>
            <a:off x="455666" y="2209337"/>
            <a:ext cx="2317031" cy="276999"/>
          </a:xfrm>
          <a:prstGeom prst="rect">
            <a:avLst/>
          </a:prstGeom>
          <a:noFill/>
        </p:spPr>
        <p:txBody>
          <a:bodyPr wrap="square" rtlCol="0">
            <a:spAutoFit/>
          </a:bodyPr>
          <a:lstStyle/>
          <a:p>
            <a:pPr algn="just"/>
            <a:r>
              <a:rPr lang="it-IT" sz="1200" dirty="0"/>
              <a:t>Interno aula virtuale I parte</a:t>
            </a:r>
          </a:p>
        </p:txBody>
      </p:sp>
    </p:spTree>
    <p:extLst>
      <p:ext uri="{BB962C8B-B14F-4D97-AF65-F5344CB8AC3E}">
        <p14:creationId xmlns:p14="http://schemas.microsoft.com/office/powerpoint/2010/main" val="3209044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B4415F44-9B6E-524A-9F78-83A68D787D5A}"/>
              </a:ext>
            </a:extLst>
          </p:cNvPr>
          <p:cNvPicPr>
            <a:picLocks noChangeAspect="1"/>
          </p:cNvPicPr>
          <p:nvPr/>
        </p:nvPicPr>
        <p:blipFill>
          <a:blip r:embed="rId2"/>
          <a:stretch>
            <a:fillRect/>
          </a:stretch>
        </p:blipFill>
        <p:spPr>
          <a:xfrm>
            <a:off x="0" y="0"/>
            <a:ext cx="12192000" cy="6858000"/>
          </a:xfrm>
          <a:prstGeom prst="rect">
            <a:avLst/>
          </a:prstGeom>
        </p:spPr>
      </p:pic>
      <p:sp>
        <p:nvSpPr>
          <p:cNvPr id="4" name="CasellaDiTesto 3">
            <a:extLst>
              <a:ext uri="{FF2B5EF4-FFF2-40B4-BE49-F238E27FC236}">
                <a16:creationId xmlns:a16="http://schemas.microsoft.com/office/drawing/2014/main" id="{6006E0B6-6847-B04C-A3FB-2BCA60E59353}"/>
              </a:ext>
            </a:extLst>
          </p:cNvPr>
          <p:cNvSpPr txBox="1"/>
          <p:nvPr/>
        </p:nvSpPr>
        <p:spPr>
          <a:xfrm>
            <a:off x="433543" y="1619402"/>
            <a:ext cx="2317031" cy="2123658"/>
          </a:xfrm>
          <a:prstGeom prst="rect">
            <a:avLst/>
          </a:prstGeom>
          <a:noFill/>
        </p:spPr>
        <p:txBody>
          <a:bodyPr wrap="square" rtlCol="0">
            <a:spAutoFit/>
          </a:bodyPr>
          <a:lstStyle/>
          <a:p>
            <a:pPr algn="just"/>
            <a:r>
              <a:rPr lang="it-IT" sz="1200" dirty="0"/>
              <a:t>Interno aula virtuale II parte</a:t>
            </a:r>
          </a:p>
          <a:p>
            <a:pPr algn="just"/>
            <a:endParaRPr lang="it-IT" sz="1200" dirty="0"/>
          </a:p>
          <a:p>
            <a:pPr algn="just"/>
            <a:r>
              <a:rPr lang="it-IT" sz="1200" dirty="0"/>
              <a:t>Al termine della trasmissione del flusso video l’operatore J&amp;B cambia lo status degli iscritti al </a:t>
            </a:r>
            <a:r>
              <a:rPr lang="it-IT" sz="1200" dirty="0" err="1"/>
              <a:t>webinar</a:t>
            </a:r>
            <a:r>
              <a:rPr lang="it-IT" sz="1200" dirty="0"/>
              <a:t> da START a FIRMA DI USCITA. Compare quindi la casella da </a:t>
            </a:r>
            <a:r>
              <a:rPr lang="it-IT" sz="1200" dirty="0" err="1"/>
              <a:t>flaggare</a:t>
            </a:r>
            <a:r>
              <a:rPr lang="it-IT" sz="1200" dirty="0"/>
              <a:t> «Dichiaro di aver seguito il </a:t>
            </a:r>
            <a:r>
              <a:rPr lang="it-IT" sz="1200" dirty="0" err="1"/>
              <a:t>webinar</a:t>
            </a:r>
            <a:r>
              <a:rPr lang="it-IT" sz="1200" dirty="0"/>
              <a:t> e chiedo l’acceso al questionario finale dell’apprendimento.</a:t>
            </a:r>
          </a:p>
        </p:txBody>
      </p:sp>
    </p:spTree>
    <p:extLst>
      <p:ext uri="{BB962C8B-B14F-4D97-AF65-F5344CB8AC3E}">
        <p14:creationId xmlns:p14="http://schemas.microsoft.com/office/powerpoint/2010/main" val="23321467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535</Words>
  <Application>Microsoft Macintosh PowerPoint</Application>
  <PresentationFormat>Widescreen</PresentationFormat>
  <Paragraphs>40</Paragraphs>
  <Slides>19</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19</vt:i4>
      </vt:variant>
    </vt:vector>
  </HeadingPairs>
  <TitlesOfParts>
    <vt:vector size="23"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Daniele Perrelli</dc:creator>
  <cp:lastModifiedBy>Daniele Perrelli</cp:lastModifiedBy>
  <cp:revision>11</cp:revision>
  <dcterms:created xsi:type="dcterms:W3CDTF">2021-01-12T10:29:26Z</dcterms:created>
  <dcterms:modified xsi:type="dcterms:W3CDTF">2021-01-14T10:57:41Z</dcterms:modified>
</cp:coreProperties>
</file>